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0"/>
  </p:notesMasterIdLst>
  <p:sldIdLst>
    <p:sldId id="256" r:id="rId2"/>
    <p:sldId id="257" r:id="rId3"/>
    <p:sldId id="263" r:id="rId4"/>
    <p:sldId id="264" r:id="rId5"/>
    <p:sldId id="265" r:id="rId6"/>
    <p:sldId id="260" r:id="rId7"/>
    <p:sldId id="258" r:id="rId8"/>
    <p:sldId id="259" r:id="rId9"/>
    <p:sldId id="261" r:id="rId10"/>
    <p:sldId id="266" r:id="rId11"/>
    <p:sldId id="267" r:id="rId12"/>
    <p:sldId id="269" r:id="rId13"/>
    <p:sldId id="268" r:id="rId14"/>
    <p:sldId id="270" r:id="rId15"/>
    <p:sldId id="271" r:id="rId16"/>
    <p:sldId id="275" r:id="rId17"/>
    <p:sldId id="274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96228"/>
  </p:normalViewPr>
  <p:slideViewPr>
    <p:cSldViewPr snapToGrid="0" snapToObjects="1">
      <p:cViewPr>
        <p:scale>
          <a:sx n="90" d="100"/>
          <a:sy n="90" d="100"/>
        </p:scale>
        <p:origin x="896" y="8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CD2AC-1B3F-2043-A2F0-3F43AA566D86}" type="datetimeFigureOut">
              <a:rPr lang="en-US" smtClean="0"/>
              <a:t>3/10/22</a:t>
            </a:fld>
            <a:endParaRPr lang="en-US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AE4B8-B671-A949-89BB-19DCB2FCC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94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lr100.04H2_latest_10_seeds_both.png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AE4B8-B671-A949-89BB-19DCB2FCCF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45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AE4B8-B671-A949-89BB-19DCB2FCCF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63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3/10/22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3/10/22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2002.06169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78415BE-28E1-B942-A7B9-FA72860526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Variational quantum </a:t>
            </a:r>
            <a:r>
              <a:rPr lang="en-US" dirty="0" err="1"/>
              <a:t>boltzmann</a:t>
            </a:r>
            <a:r>
              <a:rPr lang="en-US" dirty="0"/>
              <a:t> machines 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1758F6E3-60DA-AD4E-9AF7-C4201BAFA2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Philip </a:t>
            </a:r>
            <a:r>
              <a:rPr lang="en-US" dirty="0" err="1"/>
              <a:t>Niane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371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2D5B917-2F99-F343-916E-C6558DE3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A830337-3274-9344-9D7C-2893F494E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 made the QBM work!</a:t>
            </a:r>
          </a:p>
          <a:p>
            <a:r>
              <a:rPr lang="en-US" dirty="0"/>
              <a:t>Switched to </a:t>
            </a:r>
            <a:r>
              <a:rPr lang="en-US" dirty="0" err="1"/>
              <a:t>statevector</a:t>
            </a:r>
            <a:r>
              <a:rPr lang="en-US" dirty="0"/>
              <a:t> simulator without sampling, made the (code much faster)</a:t>
            </a:r>
          </a:p>
          <a:p>
            <a:r>
              <a:rPr lang="en-US" dirty="0"/>
              <a:t>Tested with some Hamiltonians</a:t>
            </a:r>
          </a:p>
          <a:p>
            <a:r>
              <a:rPr lang="en-US" dirty="0"/>
              <a:t>Started a bit on the transaction fraud dataset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238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DCE8081-C691-DB4E-A8D1-3075626A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State preparation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3BC793-DF61-FF47-AADB-DEB3EDE07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=𝛳</a:t>
            </a:r>
            <a:r>
              <a:rPr lang="en-US" baseline="-25000" dirty="0"/>
              <a:t>0 </a:t>
            </a:r>
            <a:r>
              <a:rPr lang="en-US" dirty="0"/>
              <a:t>Z</a:t>
            </a:r>
            <a:endParaRPr lang="en-US" baseline="-25000" dirty="0"/>
          </a:p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=𝛳</a:t>
            </a:r>
            <a:r>
              <a:rPr lang="en-US" baseline="-25000" dirty="0"/>
              <a:t>0</a:t>
            </a:r>
            <a:r>
              <a:rPr lang="en-US" dirty="0"/>
              <a:t> ZZ+𝛳</a:t>
            </a:r>
            <a:r>
              <a:rPr lang="en-US" baseline="-25000" dirty="0"/>
              <a:t>1</a:t>
            </a:r>
            <a:r>
              <a:rPr lang="en-US" dirty="0"/>
              <a:t> IZ+𝛳</a:t>
            </a:r>
            <a:r>
              <a:rPr lang="en-US" baseline="-25000" dirty="0"/>
              <a:t>2</a:t>
            </a:r>
            <a:r>
              <a:rPr lang="en-US" dirty="0"/>
              <a:t> ZI</a:t>
            </a:r>
          </a:p>
          <a:p>
            <a:r>
              <a:rPr lang="en-US" dirty="0"/>
              <a:t>Fidelities 0.98 and 1.0 for H1 and H2</a:t>
            </a:r>
          </a:p>
          <a:p>
            <a:pPr lvl="1"/>
            <a:r>
              <a:rPr lang="en-US" dirty="0"/>
              <a:t>Think it is due to singular values</a:t>
            </a:r>
          </a:p>
          <a:p>
            <a:pPr lvl="1"/>
            <a:r>
              <a:rPr lang="en-US" dirty="0"/>
              <a:t>(3 of 4 elements along diagonal = 0)</a:t>
            </a:r>
          </a:p>
          <a:p>
            <a:pPr lvl="1"/>
            <a:r>
              <a:rPr lang="en-US" dirty="0"/>
              <a:t>‘However, since the algorithm is employed in </a:t>
            </a:r>
          </a:p>
          <a:p>
            <a:pPr marL="274320" lvl="1" indent="0">
              <a:buNone/>
            </a:pPr>
            <a:r>
              <a:rPr lang="en-US" dirty="0"/>
              <a:t>the context of machine learning, we do not </a:t>
            </a:r>
          </a:p>
          <a:p>
            <a:pPr marL="274320" lvl="1" indent="0">
              <a:buNone/>
            </a:pPr>
            <a:r>
              <a:rPr lang="en-US" dirty="0"/>
              <a:t>necessarily require perfect state preparation.‘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A0A9CB64-D350-CE47-A398-A4E04E36E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186" y="484632"/>
            <a:ext cx="3420346" cy="2261268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14392281-AE86-054E-9BE9-ABB8A6924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010" y="2709324"/>
            <a:ext cx="4592806" cy="344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32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5AD2FFD-C34F-D044-A79C-4DDEC24CF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H1- sampling probability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399ED84-CA63-3947-99C7-1A12C15A4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34610"/>
            <a:ext cx="10058400" cy="4050792"/>
          </a:xfrm>
        </p:spPr>
        <p:txBody>
          <a:bodyPr/>
          <a:lstStyle/>
          <a:p>
            <a:r>
              <a:rPr lang="en-US" dirty="0"/>
              <a:t>10 seeds, [-1, 1] uniform distribution</a:t>
            </a:r>
          </a:p>
          <a:p>
            <a:r>
              <a:rPr lang="en-US" dirty="0"/>
              <a:t>Target: [0.5, 0.5]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1C83A476-1379-EF46-B91B-836519652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5" y="2701289"/>
            <a:ext cx="4869180" cy="3651885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E3701A01-F95C-9048-B837-F3EEDC486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13" y="2701290"/>
            <a:ext cx="5018659" cy="376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86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4E2E860-D54C-5C40-95C0-4DF588AE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H2- </a:t>
            </a:r>
            <a:r>
              <a:rPr lang="en-US" dirty="0" err="1"/>
              <a:t>s.p.</a:t>
            </a:r>
            <a:endParaRPr lang="en-US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D2A5C5E-276F-EE45-A02F-AE4515E81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664208"/>
            <a:ext cx="10058400" cy="4050792"/>
          </a:xfrm>
        </p:spPr>
        <p:txBody>
          <a:bodyPr/>
          <a:lstStyle/>
          <a:p>
            <a:r>
              <a:rPr lang="en-US" dirty="0"/>
              <a:t>10 seeds, [-1, 1] uniform distribution</a:t>
            </a:r>
          </a:p>
          <a:p>
            <a:r>
              <a:rPr lang="en-US" dirty="0"/>
              <a:t>Target: Bell state</a:t>
            </a:r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F65C6159-1708-E24D-A88E-67961556C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5766"/>
            <a:ext cx="5672139" cy="4254104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F592AD41-DA46-654C-AF42-11C58645A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787" y="2885194"/>
            <a:ext cx="5179568" cy="3884676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92BF8CFC-B63A-DA4A-816A-C9AC4A0A2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754" y="0"/>
            <a:ext cx="4002601" cy="300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7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4576D9C-CA3F-D442-AF78-686747285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next week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40C5199-F6C6-BD44-8F2D-CF2AA9389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778508"/>
            <a:ext cx="11122152" cy="4050792"/>
          </a:xfrm>
        </p:spPr>
        <p:txBody>
          <a:bodyPr/>
          <a:lstStyle/>
          <a:p>
            <a:r>
              <a:rPr lang="en-US" dirty="0"/>
              <a:t>Run QBM with 3 and 4 qubit Hamiltonians(Did try to run it, but not enough RAM, must short it down)</a:t>
            </a:r>
          </a:p>
          <a:p>
            <a:r>
              <a:rPr lang="en-US" dirty="0"/>
              <a:t>Test discriminative learning:  identification of fraudulent credit card transactions</a:t>
            </a:r>
          </a:p>
          <a:p>
            <a:r>
              <a:rPr lang="en-US" dirty="0"/>
              <a:t>Using the Hamiltonian: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second quantization and JW transformation to rewrite, compare with classical BM</a:t>
            </a:r>
          </a:p>
          <a:p>
            <a:r>
              <a:rPr lang="en-US" dirty="0"/>
              <a:t>Not sure what to do further on- Ideas:</a:t>
            </a:r>
          </a:p>
          <a:p>
            <a:pPr lvl="1"/>
            <a:r>
              <a:rPr lang="en-US" dirty="0"/>
              <a:t>Finding the Hamiltonian from experimental data:  </a:t>
            </a:r>
            <a:r>
              <a:rPr lang="en-US" dirty="0">
                <a:hlinkClick r:id="rId2"/>
              </a:rPr>
              <a:t>https://arxiv.org/pdf/2002.06169.pdf</a:t>
            </a:r>
            <a:endParaRPr lang="en-US" dirty="0"/>
          </a:p>
          <a:p>
            <a:pPr lvl="1"/>
            <a:r>
              <a:rPr lang="en-US" dirty="0"/>
              <a:t>Combinatorial optimization problems : Max cut problem </a:t>
            </a:r>
          </a:p>
          <a:p>
            <a:pPr lvl="1"/>
            <a:r>
              <a:rPr lang="en-US" dirty="0"/>
              <a:t>Combining QBM and GANs</a:t>
            </a:r>
          </a:p>
          <a:p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9A3F59E6-E849-7843-BE40-5A2919DCA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813" y="2800706"/>
            <a:ext cx="3300412" cy="71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93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A892F25-1ABE-504D-BBED-588185E6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B0BFC5FB-92C4-E541-A272-3E2C74B0FF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Used the quantum Boltzmann machine to classify fraudulent bank transactions</a:t>
                </a:r>
              </a:p>
              <a:p>
                <a:pPr lvl="1"/>
                <a:r>
                  <a:rPr lang="en-US" dirty="0"/>
                  <a:t>This is done by adding the fraud data to the Hamiltonian as a bias as follows:</a:t>
                </a:r>
              </a:p>
              <a:p>
                <a:pPr lvl="3"/>
                <a:r>
                  <a:rPr lang="en-US" dirty="0"/>
                  <a:t> </a:t>
                </a:r>
              </a:p>
              <a:p>
                <a:pPr marL="822960" lvl="3" indent="0">
                  <a:buNone/>
                </a:pPr>
                <a:endParaRPr lang="nb-NO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nb-NO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Going to test for more complex Hamiltonians, and do a search for optimal parameters</a:t>
                </a:r>
              </a:p>
              <a:p>
                <a:r>
                  <a:rPr lang="en-US" dirty="0"/>
                  <a:t>Implemented to classify handwritten digits</a:t>
                </a:r>
              </a:p>
              <a:p>
                <a:pPr lvl="1"/>
                <a:r>
                  <a:rPr lang="en-US" dirty="0"/>
                  <a:t>Not tested that much yet, but seems to be sensitive to optimization parameters and chosen ansatz</a:t>
                </a:r>
              </a:p>
            </p:txBody>
          </p:sp>
        </mc:Choice>
        <mc:Fallback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B0BFC5FB-92C4-E541-A272-3E2C74B0FF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8" t="-1563" r="-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Bilde 3">
            <a:extLst>
              <a:ext uri="{FF2B5EF4-FFF2-40B4-BE49-F238E27FC236}">
                <a16:creationId xmlns:a16="http://schemas.microsoft.com/office/drawing/2014/main" id="{5F14B778-B3CF-044E-B00F-3EDEDEEE7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586" y="2756429"/>
            <a:ext cx="4035427" cy="67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3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4AD1409-55F3-ED46-977B-4EF20546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Fraud: Plying a bit with parameters</a:t>
            </a:r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30CA4D10-FFA6-4043-9356-9BD0EB1E1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8E2E1B35-5D32-8146-9302-10AC2BC63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" y="1585913"/>
            <a:ext cx="5705157" cy="52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93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7015743A-2113-F241-A4D2-F5E5DE8F5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 BM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984DA0B-82DA-B846-BB99-F710C3B63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/>
          <a:p>
            <a:r>
              <a:rPr lang="en-US" dirty="0"/>
              <a:t>One ansatz(NQS): </a:t>
            </a:r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FDA6DCC1-18DA-1249-AAD5-6A64C0D84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Quantum BM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Plassholder for innhold 4">
                <a:extLst>
                  <a:ext uri="{FF2B5EF4-FFF2-40B4-BE49-F238E27FC236}">
                    <a16:creationId xmlns:a16="http://schemas.microsoft.com/office/drawing/2014/main" id="{12C5636E-B3BA-274D-9D62-512CBC488C87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364224" y="2743200"/>
                <a:ext cx="5480114" cy="40005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Ansatz circuit and ansatz Hamiltonian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r>
                  <a:rPr lang="nb-NO" dirty="0"/>
                  <a:t>Handles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/>
                  <a:t> as an energy function. --&gt; Gaussian-Gaussian QBM</a:t>
                </a:r>
              </a:p>
              <a:p>
                <a:r>
                  <a:rPr lang="en-US" dirty="0"/>
                  <a:t>Would it then be possible to define a JW transformed Hamiltonian?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≤=</m:t>
                    </m:r>
                    <m:f>
                      <m:fPr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  <m: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nb-NO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b-NO" sz="24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e>
                            <m:r>
                              <a:rPr lang="nb-NO" sz="24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den>
                    </m:f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b-NO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nb-NO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nb-NO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𝑄𝐵𝑀</m:t>
                                </m:r>
                              </m:sup>
                            </m:sSup>
                            <m:d>
                              <m:dPr>
                                <m:begChr m:val="|"/>
                                <m:endChr m:val="|"/>
                                <m:ctrlPr>
                                  <a:rPr lang="nb-NO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nb-NO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𝑄𝐵𝑀</m:t>
                                </m:r>
                              </m:sup>
                            </m:sSup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nb-NO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nb-NO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𝑄𝐵𝑀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𝑄𝐵𝑀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5" name="Plassholder for innhold 4">
                <a:extLst>
                  <a:ext uri="{FF2B5EF4-FFF2-40B4-BE49-F238E27FC236}">
                    <a16:creationId xmlns:a16="http://schemas.microsoft.com/office/drawing/2014/main" id="{12C5636E-B3BA-274D-9D62-512CBC488C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364224" y="2743200"/>
                <a:ext cx="5480114" cy="4000500"/>
              </a:xfrm>
              <a:blipFill>
                <a:blip r:embed="rId2"/>
                <a:stretch>
                  <a:fillRect l="-694" t="-1587" r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tel 5">
            <a:extLst>
              <a:ext uri="{FF2B5EF4-FFF2-40B4-BE49-F238E27FC236}">
                <a16:creationId xmlns:a16="http://schemas.microsoft.com/office/drawing/2014/main" id="{EE32A000-287B-BB48-A5DD-5118F73F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QBM to quantum system: IDEA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36ED0AC5-83B9-F04B-B90E-7E875A3C5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882" y="3053352"/>
            <a:ext cx="3550013" cy="551498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D6A79C45-C76D-5D4B-A38B-18D682EC4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477" y="3631138"/>
            <a:ext cx="3657537" cy="502954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02338165-3331-5842-AD0A-53F360758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477" y="4186048"/>
            <a:ext cx="3148648" cy="637308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4172FA6A-6B47-6B41-875F-B10F59DA0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3487" y="3754791"/>
            <a:ext cx="2460736" cy="497169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749F50F6-9D86-3A47-AD67-DBA41CE5B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3486" y="3103209"/>
            <a:ext cx="4946381" cy="62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97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50A8601-82AE-2346-87C3-A8FBCBD5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further on: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333EFDA-89E8-8341-9C8C-B5DC2EA7D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the Jordan Wigner transformation of the pairing Hamiltonian and maybe some other Hamiltonian also?</a:t>
            </a:r>
          </a:p>
          <a:p>
            <a:r>
              <a:rPr lang="en-US" dirty="0"/>
              <a:t>Compute the energy/Check if the </a:t>
            </a:r>
            <a:r>
              <a:rPr lang="en-US" dirty="0" err="1"/>
              <a:t>p^QBM</a:t>
            </a:r>
            <a:r>
              <a:rPr lang="en-US" dirty="0"/>
              <a:t> is an eigenstate, compare with the classical BM</a:t>
            </a:r>
          </a:p>
          <a:p>
            <a:r>
              <a:rPr lang="en-US" dirty="0"/>
              <a:t>Run the QBM on the fraud dataset, find best parameters and test with multiple H_\theta</a:t>
            </a:r>
          </a:p>
          <a:p>
            <a:r>
              <a:rPr lang="en-US" dirty="0"/>
              <a:t>Run the QBM with handwritten digits</a:t>
            </a:r>
          </a:p>
          <a:p>
            <a:r>
              <a:rPr lang="en-US" dirty="0"/>
              <a:t>Write thesis</a:t>
            </a:r>
          </a:p>
          <a:p>
            <a:endParaRPr lang="en-US" dirty="0"/>
          </a:p>
          <a:p>
            <a:r>
              <a:rPr lang="en-US" dirty="0"/>
              <a:t>Include more if time/ or not enough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83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35A7C65C-8FFD-834B-B608-39365DB37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250" y="4896586"/>
            <a:ext cx="2969147" cy="59882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B8F198C7-EF24-5D4A-89BA-61719261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98394"/>
            <a:ext cx="4730451" cy="1637730"/>
          </a:xfrm>
        </p:spPr>
        <p:txBody>
          <a:bodyPr>
            <a:normAutofit/>
          </a:bodyPr>
          <a:lstStyle/>
          <a:p>
            <a:r>
              <a:rPr lang="en-US" sz="4400"/>
              <a:t>Classical Boltzmann machines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A982E7D-8F3B-4244-8419-36200BF2C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578607"/>
            <a:ext cx="4730451" cy="4636581"/>
          </a:xfrm>
        </p:spPr>
        <p:txBody>
          <a:bodyPr>
            <a:normAutofit/>
          </a:bodyPr>
          <a:lstStyle/>
          <a:p>
            <a:r>
              <a:rPr lang="en-US" sz="1500" dirty="0"/>
              <a:t>Powerful framework for modelling probability distributions.</a:t>
            </a:r>
          </a:p>
          <a:p>
            <a:r>
              <a:rPr lang="en-US" sz="1500" dirty="0"/>
              <a:t>Undirected graph structure- Store information in connection weights and biases</a:t>
            </a:r>
          </a:p>
          <a:p>
            <a:r>
              <a:rPr lang="en-US" sz="1500" dirty="0"/>
              <a:t>Stochastic generative neural network, with visible- and hidden nodes(layers)</a:t>
            </a:r>
          </a:p>
          <a:p>
            <a:r>
              <a:rPr lang="en-US" sz="1500" dirty="0"/>
              <a:t>Network structure linked to an energy function which facilitates probability distributions over possible node configurations:</a:t>
            </a:r>
          </a:p>
          <a:p>
            <a:endParaRPr lang="en-US" sz="1500" dirty="0"/>
          </a:p>
          <a:p>
            <a:r>
              <a:rPr lang="en-US" sz="1500" dirty="0"/>
              <a:t>Probability to observe certain configuration</a:t>
            </a:r>
          </a:p>
          <a:p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Optimizing loss function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B16070FD-9EB8-4AC8-A8E2-26722838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4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6B91D0-EADE-294C-91E9-BCE9F2862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" b="4008"/>
          <a:stretch/>
        </p:blipFill>
        <p:spPr bwMode="auto">
          <a:xfrm>
            <a:off x="7358063" y="0"/>
            <a:ext cx="4833937" cy="4391538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2BCE3AAC-D840-4841-A8AD-957D97CD8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250" y="5721209"/>
            <a:ext cx="2079902" cy="67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41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DD535AC-785A-A042-8918-7F6E713FC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Quantum Boltzmann machine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ED7466A-A3A2-2743-A0DB-E34BC6C28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Imaginary time evolution used for classical ground state</a:t>
            </a:r>
          </a:p>
          <a:p>
            <a:r>
              <a:rPr lang="en-US" dirty="0"/>
              <a:t>Describe evolution (Wick-rotated S.E.):</a:t>
            </a:r>
          </a:p>
          <a:p>
            <a:pPr lvl="1"/>
            <a:r>
              <a:rPr lang="en-US" dirty="0"/>
              <a:t>Finite time </a:t>
            </a:r>
            <a:r>
              <a:rPr lang="en-US" dirty="0">
                <a:sym typeface="Wingdings" pitchFamily="2" charset="2"/>
              </a:rPr>
              <a:t>Gibbs states</a:t>
            </a:r>
            <a:endParaRPr lang="en-US" dirty="0"/>
          </a:p>
          <a:p>
            <a:r>
              <a:rPr lang="en-US" dirty="0"/>
              <a:t>Basic idea: Parameterized trial circuit:</a:t>
            </a:r>
          </a:p>
          <a:p>
            <a:pPr lvl="1"/>
            <a:r>
              <a:rPr lang="en-US" dirty="0"/>
              <a:t>.</a:t>
            </a:r>
          </a:p>
          <a:p>
            <a:r>
              <a:rPr lang="en-US" dirty="0"/>
              <a:t>McLachlan’s variational principle:</a:t>
            </a:r>
          </a:p>
          <a:p>
            <a:pPr lvl="1"/>
            <a:r>
              <a:rPr lang="en-US" dirty="0"/>
              <a:t>.</a:t>
            </a:r>
          </a:p>
          <a:p>
            <a:r>
              <a:rPr lang="en-US" dirty="0"/>
              <a:t> Basically, find the parameters that minimizes the equation</a:t>
            </a:r>
          </a:p>
          <a:p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DA4E1941-3354-CB4D-8472-B1C3118E6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127" y="2493159"/>
            <a:ext cx="2489074" cy="566743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8B847E78-D2E4-934F-83CF-3C3C645EE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65" y="3290385"/>
            <a:ext cx="2646236" cy="309487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FE61D52D-C091-7444-86A7-FFC5594D0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281" y="3599872"/>
            <a:ext cx="3416970" cy="355762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B5DB7E8E-F6AE-7941-A494-89094D23B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281" y="4373059"/>
            <a:ext cx="4035671" cy="3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04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5943086-CA1A-3D43-BC6F-41F0BFB3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783" y="-156147"/>
            <a:ext cx="10058400" cy="1609344"/>
          </a:xfrm>
        </p:spPr>
        <p:txBody>
          <a:bodyPr/>
          <a:lstStyle/>
          <a:p>
            <a:r>
              <a:rPr lang="en-US" dirty="0"/>
              <a:t>The algorithm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8703318-C49B-ED4A-8F16-FB36CE112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642" y="3932491"/>
            <a:ext cx="10058400" cy="2743200"/>
          </a:xfrm>
        </p:spPr>
        <p:txBody>
          <a:bodyPr/>
          <a:lstStyle/>
          <a:p>
            <a:r>
              <a:rPr lang="en-US" dirty="0"/>
              <a:t>Finds BM distribution from:</a:t>
            </a:r>
          </a:p>
          <a:p>
            <a:pPr lvl="1"/>
            <a:r>
              <a:rPr lang="en-US" dirty="0"/>
              <a:t> .</a:t>
            </a:r>
          </a:p>
          <a:p>
            <a:endParaRPr lang="en-US" dirty="0"/>
          </a:p>
          <a:p>
            <a:r>
              <a:rPr lang="en-US" dirty="0"/>
              <a:t>Minimizes loss</a:t>
            </a:r>
          </a:p>
          <a:p>
            <a:pPr lvl="1"/>
            <a:r>
              <a:rPr lang="en-US" dirty="0"/>
              <a:t> .</a:t>
            </a:r>
          </a:p>
          <a:p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981BF7EC-8ED4-D744-9733-31EDB46C7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658" y="952648"/>
            <a:ext cx="4471987" cy="2864244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82C47F00-8C64-EE4C-B7E5-A5A03D21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794" y="941606"/>
            <a:ext cx="4892105" cy="475851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1C83C6AC-6A9A-F441-B846-E085CF3BA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451" y="4230919"/>
            <a:ext cx="2600201" cy="536487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BFA8DD49-E071-AE4E-99B2-92A209BC5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451" y="5372444"/>
            <a:ext cx="3303804" cy="65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2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6852B82-C51A-334C-ADFB-14AE1CAB0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34635"/>
            <a:ext cx="10058400" cy="1609344"/>
          </a:xfrm>
        </p:spPr>
        <p:txBody>
          <a:bodyPr/>
          <a:lstStyle/>
          <a:p>
            <a:r>
              <a:rPr lang="en-US" dirty="0"/>
              <a:t>Main Challenge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AF01C6C-E932-EE4D-873F-F4DDDD269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657350"/>
            <a:ext cx="10058400" cy="4514850"/>
          </a:xfrm>
        </p:spPr>
        <p:txBody>
          <a:bodyPr/>
          <a:lstStyle/>
          <a:p>
            <a:r>
              <a:rPr lang="en-US" dirty="0"/>
              <a:t>Solving		and   </a:t>
            </a:r>
          </a:p>
          <a:p>
            <a:endParaRPr lang="en-US" dirty="0"/>
          </a:p>
          <a:p>
            <a:r>
              <a:rPr lang="en-US" dirty="0"/>
              <a:t>With </a:t>
            </a:r>
          </a:p>
          <a:p>
            <a:pPr lvl="3"/>
            <a:r>
              <a:rPr lang="en-US" dirty="0"/>
              <a:t> .</a:t>
            </a:r>
          </a:p>
          <a:p>
            <a:pPr marL="274320" lvl="1" indent="0">
              <a:buNone/>
            </a:pPr>
            <a:endParaRPr lang="en-US" dirty="0"/>
          </a:p>
          <a:p>
            <a:pPr lvl="3"/>
            <a:r>
              <a:rPr lang="en-US" dirty="0"/>
              <a:t> .</a:t>
            </a:r>
          </a:p>
          <a:p>
            <a:endParaRPr lang="en-US" dirty="0"/>
          </a:p>
          <a:p>
            <a:r>
              <a:rPr lang="en-US" dirty="0"/>
              <a:t>Solved using the generalized circuit: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8BF24216-532E-3342-A78B-E9CEF377F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8" y="1664204"/>
            <a:ext cx="1351296" cy="334773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783E116E-2585-4240-9AD6-4DDF73DF0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81208"/>
            <a:ext cx="4077568" cy="717321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6299367F-CC3E-7347-A3BD-572D2541A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768" y="2696599"/>
            <a:ext cx="7127081" cy="1252055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3EC1AAD0-DB92-8844-BB18-EDC2BB280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768" y="4646276"/>
            <a:ext cx="5702301" cy="22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30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6721003-3D2F-9048-90DC-689C2F05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81191"/>
            <a:ext cx="10058400" cy="1609344"/>
          </a:xfrm>
        </p:spPr>
        <p:txBody>
          <a:bodyPr/>
          <a:lstStyle/>
          <a:p>
            <a:r>
              <a:rPr lang="en-US" dirty="0"/>
              <a:t>Benchmark: Generation of </a:t>
            </a:r>
            <a:r>
              <a:rPr lang="en-US" dirty="0" err="1"/>
              <a:t>gibbs</a:t>
            </a:r>
            <a:r>
              <a:rPr lang="en-US" dirty="0"/>
              <a:t> states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A0021F7-082D-A04B-8C52-2309B8EF0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85926"/>
            <a:ext cx="10058400" cy="49863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Hamiltonians: 				      Trial circuits:</a:t>
            </a:r>
          </a:p>
          <a:p>
            <a:pPr lvl="1"/>
            <a:r>
              <a:rPr lang="en-US" dirty="0"/>
              <a:t> .</a:t>
            </a:r>
          </a:p>
          <a:p>
            <a:pPr lvl="1"/>
            <a:r>
              <a:rPr lang="en-US" dirty="0"/>
              <a:t> 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10 steps</a:t>
            </a:r>
          </a:p>
          <a:p>
            <a:r>
              <a:rPr lang="en-US" dirty="0"/>
              <a:t>Ridge: Low lambda but not singular</a:t>
            </a:r>
          </a:p>
          <a:p>
            <a:pPr lvl="1"/>
            <a:r>
              <a:rPr lang="en-US" dirty="0" err="1"/>
              <a:t>λ</a:t>
            </a:r>
            <a:r>
              <a:rPr lang="en-US" dirty="0"/>
              <a:t> with the least loss</a:t>
            </a:r>
          </a:p>
          <a:p>
            <a:r>
              <a:rPr lang="en-US" dirty="0"/>
              <a:t>Fidelity compared to analytical solution: </a:t>
            </a:r>
          </a:p>
          <a:p>
            <a:pPr lvl="2"/>
            <a:r>
              <a:rPr lang="en-US" dirty="0"/>
              <a:t>H1: 0.98 and H2: 1.0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41572E92-562C-D94B-B0B7-F1DD437F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480" y="1167732"/>
            <a:ext cx="3420346" cy="2261268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A3C9B852-82F6-8543-B5F9-55D3A2B3F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919" y="2504105"/>
            <a:ext cx="4307681" cy="537246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C954B7F5-3A68-2F44-AD66-D752F3783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013" y="3475954"/>
            <a:ext cx="4522987" cy="33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30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C75FA1D-77DB-504D-8DD7-DF6FD8661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0"/>
            <a:ext cx="10058400" cy="1609344"/>
          </a:xfrm>
        </p:spPr>
        <p:txBody>
          <a:bodyPr/>
          <a:lstStyle/>
          <a:p>
            <a:r>
              <a:rPr lang="en-US" dirty="0"/>
              <a:t>Results: Training the QBM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0D773BA-EE7C-8841-983F-50A53FBB1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" y="2093976"/>
            <a:ext cx="11122152" cy="4050792"/>
          </a:xfrm>
        </p:spPr>
        <p:txBody>
          <a:bodyPr/>
          <a:lstStyle/>
          <a:p>
            <a:r>
              <a:rPr lang="en-US" dirty="0"/>
              <a:t>Reproduce [0.7, 0.3]</a:t>
            </a:r>
          </a:p>
          <a:p>
            <a:r>
              <a:rPr lang="en-US" dirty="0"/>
              <a:t>Hamiltonian: H= 𝛳</a:t>
            </a:r>
            <a:r>
              <a:rPr lang="en-US" baseline="-25000" dirty="0"/>
              <a:t>0 </a:t>
            </a:r>
            <a:r>
              <a:rPr lang="en-US" dirty="0"/>
              <a:t>Z</a:t>
            </a:r>
          </a:p>
          <a:p>
            <a:r>
              <a:rPr lang="en-US" dirty="0"/>
              <a:t>Uniform distribution [-0.5,0.5]</a:t>
            </a:r>
          </a:p>
          <a:p>
            <a:r>
              <a:rPr lang="en-US" dirty="0" err="1"/>
              <a:t>AmsGrad</a:t>
            </a:r>
            <a:r>
              <a:rPr lang="en-US" dirty="0"/>
              <a:t> optimizer, </a:t>
            </a:r>
          </a:p>
          <a:p>
            <a:r>
              <a:rPr lang="en-US" dirty="0"/>
              <a:t>𝛾=0.1, m1=0.7, m2=0.99</a:t>
            </a:r>
          </a:p>
          <a:p>
            <a:r>
              <a:rPr lang="en-US" dirty="0"/>
              <a:t>Ansatz 1</a:t>
            </a:r>
          </a:p>
          <a:p>
            <a:r>
              <a:rPr lang="en-US" dirty="0"/>
              <a:t>(Without finetuning and optimal parameters)</a:t>
            </a:r>
          </a:p>
          <a:p>
            <a:r>
              <a:rPr lang="en-US" dirty="0"/>
              <a:t>If 2 plots: Blue=L1 norm, Orange=Loss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88BA43E0-F373-F848-8924-1E9835B81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20" y="2465567"/>
            <a:ext cx="5856577" cy="439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71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3E9DC23-426F-F941-81D9-7E0A46246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77" y="65269"/>
            <a:ext cx="10058400" cy="1609344"/>
          </a:xfrm>
        </p:spPr>
        <p:txBody>
          <a:bodyPr/>
          <a:lstStyle/>
          <a:p>
            <a:r>
              <a:rPr lang="en-US" dirty="0"/>
              <a:t>Results: Training the QBM</a:t>
            </a:r>
          </a:p>
        </p:txBody>
      </p:sp>
      <p:sp>
        <p:nvSpPr>
          <p:cNvPr id="13" name="Plassholder for innhold 12">
            <a:extLst>
              <a:ext uri="{FF2B5EF4-FFF2-40B4-BE49-F238E27FC236}">
                <a16:creationId xmlns:a16="http://schemas.microsoft.com/office/drawing/2014/main" id="{A2F9A8DA-4348-814D-864C-2478355DF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77" y="1133054"/>
            <a:ext cx="10058400" cy="260032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Hamiltonian: H= 𝛳</a:t>
            </a:r>
            <a:r>
              <a:rPr lang="en-US" baseline="-25000" dirty="0"/>
              <a:t>0 </a:t>
            </a:r>
            <a:r>
              <a:rPr lang="en-US" dirty="0"/>
              <a:t>Z Z+𝛳</a:t>
            </a:r>
            <a:r>
              <a:rPr lang="en-US" baseline="-25000" dirty="0"/>
              <a:t>1 </a:t>
            </a:r>
            <a:r>
              <a:rPr lang="en-US" dirty="0"/>
              <a:t>Z I +𝛳</a:t>
            </a:r>
            <a:r>
              <a:rPr lang="en-US" baseline="-25000" dirty="0"/>
              <a:t>2 </a:t>
            </a:r>
            <a:r>
              <a:rPr lang="en-US" dirty="0"/>
              <a:t>I Z </a:t>
            </a:r>
          </a:p>
          <a:p>
            <a:r>
              <a:rPr lang="en-US" dirty="0"/>
              <a:t>Ansatz 2</a:t>
            </a:r>
          </a:p>
          <a:p>
            <a:r>
              <a:rPr lang="en-US" dirty="0"/>
              <a:t>Target: [0.5, 0, 0, 0.5]</a:t>
            </a:r>
          </a:p>
          <a:p>
            <a:r>
              <a:rPr lang="en-US" dirty="0"/>
              <a:t>𝛾=0.1, m1=0.8, m2=0.99</a:t>
            </a:r>
          </a:p>
          <a:p>
            <a:r>
              <a:rPr lang="en-US" dirty="0"/>
              <a:t>2 seeds, both loss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15BF113D-6A37-7A4D-BC59-822B373EFA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" r="29" b="837"/>
          <a:stretch/>
        </p:blipFill>
        <p:spPr>
          <a:xfrm>
            <a:off x="4936899" y="1674613"/>
            <a:ext cx="5868000" cy="42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26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BE80C6B-C0AE-3E40-9348-1C890F8FC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work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787C94B-7391-B94D-BB48-974A4D8A6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85913"/>
            <a:ext cx="10058400" cy="4586287"/>
          </a:xfrm>
        </p:spPr>
        <p:txBody>
          <a:bodyPr/>
          <a:lstStyle/>
          <a:p>
            <a:r>
              <a:rPr lang="en-US" dirty="0"/>
              <a:t>Focus a bit on the classical BM</a:t>
            </a:r>
          </a:p>
          <a:p>
            <a:r>
              <a:rPr lang="en-US" dirty="0"/>
              <a:t>Finetune both classical- and quantum BM</a:t>
            </a:r>
          </a:p>
          <a:p>
            <a:r>
              <a:rPr lang="en-US" dirty="0"/>
              <a:t>Reproduce more results from the article</a:t>
            </a:r>
          </a:p>
          <a:p>
            <a:r>
              <a:rPr lang="en-US" dirty="0"/>
              <a:t>Might try to overcome results from the article </a:t>
            </a:r>
          </a:p>
          <a:p>
            <a:pPr marL="0" indent="0">
              <a:buNone/>
            </a:pPr>
            <a:r>
              <a:rPr lang="en-US" dirty="0"/>
              <a:t>achieved on the fraud dataset by testing some </a:t>
            </a:r>
          </a:p>
          <a:p>
            <a:pPr marL="0" indent="0">
              <a:buNone/>
            </a:pPr>
            <a:r>
              <a:rPr lang="en-US" dirty="0"/>
              <a:t>more powerful Hamiltonians, these were used:</a:t>
            </a:r>
          </a:p>
          <a:p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C5885309-8735-A544-92B4-A9FBD7DB2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39" y="1057984"/>
            <a:ext cx="4805362" cy="4681238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D1660AFA-A4CC-CD49-9876-5DA4667F0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056" y="4134747"/>
            <a:ext cx="3976184" cy="654638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5F69AA5C-1667-5342-8E93-8E1ED3BE3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625" y="4924368"/>
            <a:ext cx="4076197" cy="62600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D12FCA14-CC2D-AF48-8140-AC35390AF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632" y="5739222"/>
            <a:ext cx="3704369" cy="8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603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Tretype</Template>
  <TotalTime>1751</TotalTime>
  <Words>799</Words>
  <Application>Microsoft Macintosh PowerPoint</Application>
  <PresentationFormat>Widescreen</PresentationFormat>
  <Paragraphs>141</Paragraphs>
  <Slides>18</Slides>
  <Notes>2</Notes>
  <HiddenSlides>10</HiddenSlides>
  <MMClips>0</MMClips>
  <ScaleCrop>false</ScaleCrop>
  <HeadingPairs>
    <vt:vector size="6" baseType="variant">
      <vt:variant>
        <vt:lpstr>Brukte skrifter</vt:lpstr>
      </vt:variant>
      <vt:variant>
        <vt:i4>6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18</vt:i4>
      </vt:variant>
    </vt:vector>
  </HeadingPairs>
  <TitlesOfParts>
    <vt:vector size="25" baseType="lpstr">
      <vt:lpstr>Calibri</vt:lpstr>
      <vt:lpstr>Cambria Math</vt:lpstr>
      <vt:lpstr>Rockwell</vt:lpstr>
      <vt:lpstr>Rockwell Condensed</vt:lpstr>
      <vt:lpstr>Rockwell Extra Bold</vt:lpstr>
      <vt:lpstr>Wingdings</vt:lpstr>
      <vt:lpstr>Tretype</vt:lpstr>
      <vt:lpstr>Variational quantum boltzmann machines </vt:lpstr>
      <vt:lpstr>Classical Boltzmann machines</vt:lpstr>
      <vt:lpstr>Variational Quantum Boltzmann machine</vt:lpstr>
      <vt:lpstr>The algorithm</vt:lpstr>
      <vt:lpstr>Main Challenge</vt:lpstr>
      <vt:lpstr>Benchmark: Generation of gibbs states</vt:lpstr>
      <vt:lpstr>Results: Training the QBM</vt:lpstr>
      <vt:lpstr>Results: Training the QBM</vt:lpstr>
      <vt:lpstr>Further work</vt:lpstr>
      <vt:lpstr>Last week</vt:lpstr>
      <vt:lpstr>Results: State preparation</vt:lpstr>
      <vt:lpstr>Results: H1- sampling probability</vt:lpstr>
      <vt:lpstr>Results: H2- s.p.</vt:lpstr>
      <vt:lpstr>Plan next week</vt:lpstr>
      <vt:lpstr>Discriminative Learning</vt:lpstr>
      <vt:lpstr>Fraud: Plying a bit with parameters</vt:lpstr>
      <vt:lpstr>Apply QBM to quantum system: IDEA</vt:lpstr>
      <vt:lpstr>Plan further 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Variational quantum boltzmann machines </dc:title>
  <dc:creator>Philip Karim Sørli Niane</dc:creator>
  <cp:lastModifiedBy>Philip Karim Sørli Niane</cp:lastModifiedBy>
  <cp:revision>29</cp:revision>
  <dcterms:created xsi:type="dcterms:W3CDTF">2022-01-20T15:19:46Z</dcterms:created>
  <dcterms:modified xsi:type="dcterms:W3CDTF">2022-03-10T22:38:28Z</dcterms:modified>
</cp:coreProperties>
</file>